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1"/>
  </p:notesMasterIdLst>
  <p:sldIdLst>
    <p:sldId id="256" r:id="rId2"/>
    <p:sldId id="316" r:id="rId3"/>
    <p:sldId id="287" r:id="rId4"/>
    <p:sldId id="350" r:id="rId5"/>
    <p:sldId id="351" r:id="rId6"/>
    <p:sldId id="349" r:id="rId7"/>
    <p:sldId id="356" r:id="rId8"/>
    <p:sldId id="359" r:id="rId9"/>
    <p:sldId id="360" r:id="rId10"/>
    <p:sldId id="361" r:id="rId11"/>
    <p:sldId id="369" r:id="rId12"/>
    <p:sldId id="371" r:id="rId13"/>
    <p:sldId id="373" r:id="rId14"/>
    <p:sldId id="375" r:id="rId15"/>
    <p:sldId id="315" r:id="rId16"/>
    <p:sldId id="365" r:id="rId17"/>
    <p:sldId id="352" r:id="rId18"/>
    <p:sldId id="353" r:id="rId19"/>
    <p:sldId id="354" r:id="rId20"/>
    <p:sldId id="366" r:id="rId21"/>
    <p:sldId id="358" r:id="rId22"/>
    <p:sldId id="362" r:id="rId23"/>
    <p:sldId id="363" r:id="rId24"/>
    <p:sldId id="364" r:id="rId25"/>
    <p:sldId id="367" r:id="rId26"/>
    <p:sldId id="372" r:id="rId27"/>
    <p:sldId id="374" r:id="rId28"/>
    <p:sldId id="376" r:id="rId29"/>
    <p:sldId id="314" r:id="rId3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FF9933"/>
    <a:srgbClr val="CC00CC"/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>
      <p:cViewPr varScale="1">
        <p:scale>
          <a:sx n="82" d="100"/>
          <a:sy n="82" d="100"/>
        </p:scale>
        <p:origin x="701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CD01-F9CE-4C44-9F78-7DBF3D9CB33F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210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22/10/2020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png"/><Relationship Id="rId5" Type="http://schemas.openxmlformats.org/officeDocument/2006/relationships/image" Target="../media/image230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0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0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6.png"/><Relationship Id="rId9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Fonction exponentielle</a:t>
            </a:r>
            <a:br>
              <a:rPr lang="fr-FR" sz="8900" dirty="0"/>
            </a:br>
            <a:r>
              <a:rPr lang="fr-FR" dirty="0"/>
              <a:t>Série 6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7: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𝟒</m:t>
                        </m:r>
                      </m:sub>
                    </m:sSub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324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1628800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560765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72128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3 fonctions proposées, laquelle est représentée par la </a:t>
            </a:r>
            <a:b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courbe donnée ?</a:t>
            </a: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1291309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467544" y="332656"/>
                <a:ext cx="8219256" cy="1143000"/>
              </a:xfrm>
            </p:spPr>
            <p:txBody>
              <a:bodyPr tIns="0">
                <a:normAutofit fontScale="90000"/>
              </a:bodyPr>
              <a:lstStyle/>
              <a:p>
                <a:pPr/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8: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b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𝒉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𝟒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67544" y="332656"/>
                <a:ext cx="8219256" cy="1143000"/>
              </a:xfrm>
              <a:blipFill>
                <a:blip r:embed="rId2"/>
                <a:stretch>
                  <a:fillRect l="-3783" t="-240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1665384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825376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35496" y="260648"/>
                <a:ext cx="9144000" cy="1177290"/>
              </a:xfrm>
            </p:spPr>
            <p:txBody>
              <a:bodyPr tIns="0">
                <a:normAutofit fontScale="90000"/>
              </a:bodyPr>
              <a:lstStyle/>
              <a:p>
                <a:pPr/>
                <a:r>
                  <a:rPr lang="fr-FR" sz="4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</a:t>
                </a:r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9: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b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𝟎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𝟓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𝟏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𝒉</m:t>
                      </m:r>
                      <m:d>
                        <m:d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𝟑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br>
                  <a:rPr lang="fr-FR" sz="40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5496" y="260648"/>
                <a:ext cx="9144000" cy="1177290"/>
              </a:xfrm>
              <a:blipFill>
                <a:blip r:embed="rId2"/>
                <a:stretch>
                  <a:fillRect t="-1709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1700808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807693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35496" y="332656"/>
                <a:ext cx="9072000" cy="1143000"/>
              </a:xfrm>
            </p:spPr>
            <p:txBody>
              <a:bodyPr tIns="0">
                <a:normAutofit fontScale="90000"/>
              </a:bodyPr>
              <a:lstStyle/>
              <a:p>
                <a:pPr/>
                <a:r>
                  <a:rPr lang="fr-FR" sz="4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</a:t>
                </a:r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10: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b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𝟏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𝒉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b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5496" y="332656"/>
                <a:ext cx="9072000" cy="1143000"/>
              </a:xfrm>
              <a:blipFill>
                <a:blip r:embed="rId2"/>
                <a:stretch>
                  <a:fillRect t="-240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1665384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492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72128"/>
            <a:ext cx="843528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La courbe bleue représente la </a:t>
            </a:r>
            <a:b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fonction exponentielle.</a:t>
            </a:r>
          </a:p>
          <a:p>
            <a:pPr marL="0" indent="0" algn="ctr">
              <a:buNone/>
            </a:pP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trois autres, laquelle représente la fonction donnée ?</a:t>
            </a: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1677587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1: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329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00000" cy="5220000"/>
          </a:xfrm>
          <a:prstGeom prst="rect">
            <a:avLst/>
          </a:pr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" name="Image 4" descr="C:\Users\auderi\AppData\Local\Temp\geogebra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38000"/>
            <a:ext cx="8100000" cy="5220000"/>
          </a:xfrm>
          <a:prstGeom prst="rect">
            <a:avLst/>
          </a:pr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412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2: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g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441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00000" cy="5220000"/>
          </a:xfrm>
          <a:prstGeom prst="rect">
            <a:avLst/>
          </a:pr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" name="Image 4" descr="C:\Users\auderi\AppData\Local\Temp\geogebr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00000" cy="52200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09225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3: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h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441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00000" cy="5220000"/>
          </a:xfrm>
          <a:prstGeom prst="rect">
            <a:avLst/>
          </a:pr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5" name="Image 4" descr="C:\Users\auderi\AppData\Local\Temp\geogebra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00000" cy="5220000"/>
          </a:xfrm>
          <a:prstGeom prst="rect">
            <a:avLst/>
          </a:prstGeom>
          <a:noFill/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84153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72128"/>
            <a:ext cx="843528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La courbe bleue représente la </a:t>
            </a:r>
            <a:b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fonction exponentielle.</a:t>
            </a:r>
          </a:p>
          <a:p>
            <a:pPr marL="0" indent="0" algn="ctr">
              <a:buNone/>
            </a:pP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trois autres, laquelle représente la fonction donnée ?</a:t>
            </a: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72128"/>
            <a:ext cx="8229600" cy="43891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La courbe bleue représente la </a:t>
            </a:r>
            <a:b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fonction exponentielle.</a:t>
            </a:r>
          </a:p>
          <a:p>
            <a:pPr marL="0" indent="0" algn="ctr">
              <a:buNone/>
            </a:pPr>
            <a: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4 autres courbes, laquelle représente la </a:t>
            </a:r>
            <a:b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fonction donnée ?</a:t>
            </a:r>
            <a:endParaRPr lang="fr-FR" sz="5200" dirty="0"/>
          </a:p>
        </p:txBody>
      </p:sp>
    </p:spTree>
    <p:extLst>
      <p:ext uri="{BB962C8B-B14F-4D97-AF65-F5344CB8AC3E}">
        <p14:creationId xmlns:p14="http://schemas.microsoft.com/office/powerpoint/2010/main" val="3465987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5496" y="1593376"/>
            <a:ext cx="9000000" cy="5220000"/>
          </a:xfrm>
          <a:prstGeom prst="rect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4: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3"/>
                <a:stretch>
                  <a:fillRect l="-3817" t="-324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/>
          <p:cNvPicPr/>
          <p:nvPr/>
        </p:nvPicPr>
        <p:blipFill>
          <a:blip r:embed="rId4"/>
          <a:stretch>
            <a:fillRect/>
          </a:stretch>
        </p:blipFill>
        <p:spPr>
          <a:xfrm>
            <a:off x="35496" y="1593376"/>
            <a:ext cx="9000000" cy="5220000"/>
          </a:xfrm>
          <a:prstGeom prst="rect">
            <a:avLst/>
          </a:prstGeom>
          <a:ln w="12700">
            <a:solidFill>
              <a:srgbClr val="0070C0"/>
            </a:solidFill>
          </a:ln>
        </p:spPr>
      </p:pic>
      <p:cxnSp>
        <p:nvCxnSpPr>
          <p:cNvPr id="7" name="Connecteur droit 6"/>
          <p:cNvCxnSpPr/>
          <p:nvPr/>
        </p:nvCxnSpPr>
        <p:spPr>
          <a:xfrm>
            <a:off x="5076056" y="2204864"/>
            <a:ext cx="0" cy="324036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4535496" y="2204864"/>
            <a:ext cx="540560" cy="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2479821" y="1772816"/>
                <a:ext cx="187615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000" b="1" i="1" dirty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e</a:t>
                </a:r>
                <a14:m>
                  <m:oMath xmlns:m="http://schemas.openxmlformats.org/officeDocument/2006/math"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≈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𝟐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𝟕</m:t>
                    </m:r>
                  </m:oMath>
                </a14:m>
                <a:endParaRPr lang="fr-FR" sz="4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9821" y="1772816"/>
                <a:ext cx="1876155" cy="707886"/>
              </a:xfrm>
              <a:prstGeom prst="rect">
                <a:avLst/>
              </a:prstGeom>
              <a:blipFill rotWithShape="1">
                <a:blip r:embed="rId5"/>
                <a:stretch>
                  <a:fillRect l="-11688" t="-17241" b="-344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004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5496" y="1593376"/>
            <a:ext cx="9000000" cy="5220000"/>
          </a:xfrm>
          <a:prstGeom prst="rect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5: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3"/>
                <a:stretch>
                  <a:fillRect l="-3817" t="-324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/>
          <p:cNvPicPr/>
          <p:nvPr/>
        </p:nvPicPr>
        <p:blipFill>
          <a:blip r:embed="rId4"/>
          <a:stretch>
            <a:fillRect/>
          </a:stretch>
        </p:blipFill>
        <p:spPr>
          <a:xfrm>
            <a:off x="35496" y="1593376"/>
            <a:ext cx="9000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cxnSp>
        <p:nvCxnSpPr>
          <p:cNvPr id="8" name="Connecteur droit 7"/>
          <p:cNvCxnSpPr/>
          <p:nvPr/>
        </p:nvCxnSpPr>
        <p:spPr>
          <a:xfrm>
            <a:off x="4752000" y="2204864"/>
            <a:ext cx="0" cy="324036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4535496" y="2204864"/>
            <a:ext cx="135140" cy="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2479821" y="1772816"/>
                <a:ext cx="187615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000" b="1" i="1" dirty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e</a:t>
                </a:r>
                <a14:m>
                  <m:oMath xmlns:m="http://schemas.openxmlformats.org/officeDocument/2006/math"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≈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𝟐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𝟕</m:t>
                    </m:r>
                  </m:oMath>
                </a14:m>
                <a:endParaRPr lang="fr-FR" sz="4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9821" y="1772816"/>
                <a:ext cx="1876155" cy="707886"/>
              </a:xfrm>
              <a:prstGeom prst="rect">
                <a:avLst/>
              </a:prstGeom>
              <a:blipFill rotWithShape="1">
                <a:blip r:embed="rId5"/>
                <a:stretch>
                  <a:fillRect l="-11688" t="-17241" b="-344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/>
          <p:cNvSpPr txBox="1"/>
          <p:nvPr/>
        </p:nvSpPr>
        <p:spPr>
          <a:xfrm>
            <a:off x="4248000" y="5292000"/>
            <a:ext cx="912429" cy="684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0,2</a:t>
            </a:r>
            <a:endParaRPr lang="fr-F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11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5496" y="1593376"/>
            <a:ext cx="9000000" cy="5220000"/>
          </a:xfrm>
          <a:prstGeom prst="rect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6: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𝟑</m:t>
                        </m:r>
                      </m:sub>
                    </m:sSub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3"/>
                <a:stretch>
                  <a:fillRect l="-3817" t="-324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/>
          <p:cNvPicPr/>
          <p:nvPr/>
        </p:nvPicPr>
        <p:blipFill>
          <a:blip r:embed="rId4"/>
          <a:stretch>
            <a:fillRect/>
          </a:stretch>
        </p:blipFill>
        <p:spPr>
          <a:xfrm>
            <a:off x="35496" y="1593376"/>
            <a:ext cx="9000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pic>
        <p:nvPicPr>
          <p:cNvPr id="9" name="Image 8"/>
          <p:cNvPicPr/>
          <p:nvPr/>
        </p:nvPicPr>
        <p:blipFill>
          <a:blip r:embed="rId5"/>
          <a:stretch>
            <a:fillRect/>
          </a:stretch>
        </p:blipFill>
        <p:spPr>
          <a:xfrm>
            <a:off x="35496" y="1593376"/>
            <a:ext cx="9000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/>
              <p:cNvSpPr txBox="1"/>
              <p:nvPr/>
            </p:nvSpPr>
            <p:spPr>
              <a:xfrm>
                <a:off x="5679900" y="1944000"/>
                <a:ext cx="1052339" cy="7218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fr-FR" sz="4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fr-FR" sz="4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fr-FR" sz="4000" b="1" dirty="0"/>
              </a:p>
            </p:txBody>
          </p:sp>
        </mc:Choice>
        <mc:Fallback xmlns="">
          <p:sp>
            <p:nvSpPr>
              <p:cNvPr id="3" name="ZoneText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9900" y="1944000"/>
                <a:ext cx="1052339" cy="72180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2671086" y="1951318"/>
                <a:ext cx="1324850" cy="7218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b="1" i="1" smtClean="0">
                              <a:solidFill>
                                <a:srgbClr val="FF99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000" b="1" i="1" smtClean="0">
                              <a:solidFill>
                                <a:srgbClr val="FF9933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fr-FR" sz="4000" b="1" i="1" smtClean="0">
                              <a:solidFill>
                                <a:srgbClr val="FF9933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fr-FR" sz="4000" b="1" i="1" smtClean="0">
                              <a:solidFill>
                                <a:srgbClr val="FF9933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fr-FR" sz="4000" b="1" i="1" smtClean="0">
                              <a:solidFill>
                                <a:srgbClr val="FF9933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fr-FR" sz="4000" b="1" dirty="0"/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1086" y="1951318"/>
                <a:ext cx="1324850" cy="72180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Flèche à angle droit 12"/>
          <p:cNvSpPr/>
          <p:nvPr/>
        </p:nvSpPr>
        <p:spPr>
          <a:xfrm rot="5400000">
            <a:off x="3239852" y="2240868"/>
            <a:ext cx="360040" cy="1008112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9933"/>
              </a:solidFill>
            </a:endParaRPr>
          </a:p>
        </p:txBody>
      </p:sp>
      <p:sp>
        <p:nvSpPr>
          <p:cNvPr id="15" name="Flèche à angle droit 14"/>
          <p:cNvSpPr/>
          <p:nvPr/>
        </p:nvSpPr>
        <p:spPr>
          <a:xfrm rot="5400000" flipV="1">
            <a:off x="5413983" y="2298986"/>
            <a:ext cx="360040" cy="891877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7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5496" y="1593376"/>
            <a:ext cx="9000000" cy="5220000"/>
          </a:xfrm>
          <a:prstGeom prst="rect">
            <a:avLst/>
          </a:prstGeom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7: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𝟒</m:t>
                        </m:r>
                      </m:sub>
                    </m:sSub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3"/>
                <a:stretch>
                  <a:fillRect l="-3817" t="-324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/>
          <p:cNvPicPr/>
          <p:nvPr/>
        </p:nvPicPr>
        <p:blipFill>
          <a:blip r:embed="rId4"/>
          <a:stretch>
            <a:fillRect/>
          </a:stretch>
        </p:blipFill>
        <p:spPr>
          <a:xfrm>
            <a:off x="35496" y="1593376"/>
            <a:ext cx="9000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4712069" y="1772816"/>
                <a:ext cx="187615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000" b="1" i="1" dirty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e</a:t>
                </a:r>
                <a14:m>
                  <m:oMath xmlns:m="http://schemas.openxmlformats.org/officeDocument/2006/math"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≈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𝟐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𝟕</m:t>
                    </m:r>
                  </m:oMath>
                </a14:m>
                <a:endParaRPr lang="fr-FR" sz="4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2069" y="1772816"/>
                <a:ext cx="1876155" cy="707886"/>
              </a:xfrm>
              <a:prstGeom prst="rect">
                <a:avLst/>
              </a:prstGeom>
              <a:blipFill rotWithShape="1">
                <a:blip r:embed="rId5"/>
                <a:stretch>
                  <a:fillRect l="-11688" t="-17241" b="-344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Connecteur droit 8"/>
          <p:cNvCxnSpPr/>
          <p:nvPr/>
        </p:nvCxnSpPr>
        <p:spPr>
          <a:xfrm>
            <a:off x="2339752" y="2204864"/>
            <a:ext cx="0" cy="324036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2339752" y="2204864"/>
            <a:ext cx="2195744" cy="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1981126" y="5417079"/>
                <a:ext cx="99738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40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fr-FR" sz="4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126" y="5417079"/>
                <a:ext cx="997389" cy="7078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921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72128"/>
            <a:ext cx="8229600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3 fonctions proposées, laquelle est représentée par la </a:t>
            </a:r>
            <a:b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48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courbe donnée ?</a:t>
            </a: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4133961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260648"/>
                <a:ext cx="8219256" cy="1143000"/>
              </a:xfrm>
            </p:spPr>
            <p:txBody>
              <a:bodyPr tIns="0">
                <a:normAutofit fontScale="90000"/>
              </a:bodyPr>
              <a:lstStyle/>
              <a:p>
                <a:pPr/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8: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b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𝒉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𝟒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260648"/>
                <a:ext cx="8219256" cy="1143000"/>
              </a:xfrm>
              <a:blipFill>
                <a:blip r:embed="rId2"/>
                <a:stretch>
                  <a:fillRect l="-3783" t="-240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6504" y="1665384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pic>
        <p:nvPicPr>
          <p:cNvPr id="5" name="Image 4"/>
          <p:cNvPicPr/>
          <p:nvPr/>
        </p:nvPicPr>
        <p:blipFill>
          <a:blip r:embed="rId4"/>
          <a:stretch>
            <a:fillRect/>
          </a:stretch>
        </p:blipFill>
        <p:spPr>
          <a:xfrm>
            <a:off x="35496" y="1665384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sp>
        <p:nvSpPr>
          <p:cNvPr id="6" name="Flèche à angle droit 5"/>
          <p:cNvSpPr/>
          <p:nvPr/>
        </p:nvSpPr>
        <p:spPr>
          <a:xfrm rot="5400000">
            <a:off x="3671900" y="2240868"/>
            <a:ext cx="360040" cy="1008112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FF9933"/>
                </a:solidFill>
              </a:rPr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3087613" y="1951318"/>
                <a:ext cx="1052339" cy="7201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fr-FR" sz="4000" b="1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7613" y="1951318"/>
                <a:ext cx="1052339" cy="72013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Flèche à angle droit 7"/>
          <p:cNvSpPr/>
          <p:nvPr/>
        </p:nvSpPr>
        <p:spPr>
          <a:xfrm rot="5400000" flipV="1">
            <a:off x="5918039" y="2298986"/>
            <a:ext cx="360040" cy="891877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5940152" y="2001034"/>
                <a:ext cx="827919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0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fr-FR" sz="40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fr-FR" sz="4000" b="1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2001034"/>
                <a:ext cx="827919" cy="7078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Ellipse 2"/>
          <p:cNvSpPr/>
          <p:nvPr/>
        </p:nvSpPr>
        <p:spPr>
          <a:xfrm>
            <a:off x="3131840" y="584104"/>
            <a:ext cx="2780531" cy="1116704"/>
          </a:xfrm>
          <a:prstGeom prst="ellipse">
            <a:avLst/>
          </a:pr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374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6504" y="1700808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1700808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sp>
        <p:nvSpPr>
          <p:cNvPr id="5" name="Ellipse 4"/>
          <p:cNvSpPr/>
          <p:nvPr/>
        </p:nvSpPr>
        <p:spPr>
          <a:xfrm>
            <a:off x="107504" y="548680"/>
            <a:ext cx="3168352" cy="1116704"/>
          </a:xfrm>
          <a:prstGeom prst="ellipse">
            <a:avLst/>
          </a:prstGeom>
          <a:noFill/>
          <a:ln w="635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CC00CC"/>
              </a:solidFill>
            </a:endParaRPr>
          </a:p>
        </p:txBody>
      </p:sp>
      <p:sp>
        <p:nvSpPr>
          <p:cNvPr id="8" name="Flèche à angle droit 7"/>
          <p:cNvSpPr/>
          <p:nvPr/>
        </p:nvSpPr>
        <p:spPr>
          <a:xfrm rot="5400000">
            <a:off x="2663788" y="2240868"/>
            <a:ext cx="360040" cy="1008112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FF9933"/>
                </a:solidFill>
              </a:rPr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2051720" y="1951318"/>
                <a:ext cx="1626214" cy="72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fr-FR" sz="40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fr-FR" sz="4000" b="1" dirty="0"/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1951318"/>
                <a:ext cx="1626214" cy="72180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Flèche à angle droit 9"/>
          <p:cNvSpPr/>
          <p:nvPr/>
        </p:nvSpPr>
        <p:spPr>
          <a:xfrm rot="5400000" flipV="1">
            <a:off x="4981935" y="2298986"/>
            <a:ext cx="360040" cy="891877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4788024" y="2001034"/>
                <a:ext cx="1324850" cy="72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b="1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fr-FR" sz="4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fr-FR" sz="4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fr-FR" sz="4000" b="1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fr-FR" sz="4000" b="1" dirty="0"/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2001034"/>
                <a:ext cx="1324850" cy="72180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itre 1">
                <a:extLst>
                  <a:ext uri="{FF2B5EF4-FFF2-40B4-BE49-F238E27FC236}">
                    <a16:creationId xmlns:a16="http://schemas.microsoft.com/office/drawing/2014/main" id="{797B1BD1-23C4-4753-8433-DFA00FD184E5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35496" y="260648"/>
                <a:ext cx="9144000" cy="1177290"/>
              </a:xfrm>
            </p:spPr>
            <p:txBody>
              <a:bodyPr tIns="0">
                <a:normAutofit fontScale="90000"/>
              </a:bodyPr>
              <a:lstStyle/>
              <a:p>
                <a:pPr/>
                <a:r>
                  <a:rPr lang="fr-FR" sz="4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</a:t>
                </a:r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9: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b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𝟎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𝟓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𝟏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𝒉</m:t>
                      </m:r>
                      <m:d>
                        <m:d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1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1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𝟑</m:t>
                          </m:r>
                          <m:r>
                            <a:rPr lang="fr-FR" sz="41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br>
                  <a:rPr lang="fr-FR" sz="40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3" name="Titre 1">
                <a:extLst>
                  <a:ext uri="{FF2B5EF4-FFF2-40B4-BE49-F238E27FC236}">
                    <a16:creationId xmlns:a16="http://schemas.microsoft.com/office/drawing/2014/main" id="{797B1BD1-23C4-4753-8433-DFA00FD184E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5496" y="260648"/>
                <a:ext cx="9144000" cy="1177290"/>
              </a:xfrm>
              <a:blipFill>
                <a:blip r:embed="rId7"/>
                <a:stretch>
                  <a:fillRect t="-1709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197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  <p:bldP spid="10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1628800"/>
            <a:ext cx="9108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p:pic>
        <p:nvPicPr>
          <p:cNvPr id="4" name="Image 3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1628800"/>
            <a:ext cx="9108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108000" y="260648"/>
                <a:ext cx="9072000" cy="1143000"/>
              </a:xfrm>
            </p:spPr>
            <p:txBody>
              <a:bodyPr tIns="0">
                <a:normAutofit fontScale="90000"/>
              </a:bodyPr>
              <a:lstStyle/>
              <a:p>
                <a:pPr/>
                <a:r>
                  <a:rPr lang="fr-FR" sz="44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</a:t>
                </a:r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10: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b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𝟏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; </m:t>
                      </m:r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𝒉</m:t>
                      </m:r>
                      <m:d>
                        <m:d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fr-FR" sz="4400" b="1" i="1" smtClean="0">
                          <a:latin typeface="Cambria Math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fr-FR" sz="4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b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08000" y="260648"/>
                <a:ext cx="9072000" cy="1143000"/>
              </a:xfrm>
              <a:blipFill>
                <a:blip r:embed="rId5"/>
                <a:stretch>
                  <a:fillRect t="-240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Ellipse 4"/>
          <p:cNvSpPr/>
          <p:nvPr/>
        </p:nvSpPr>
        <p:spPr>
          <a:xfrm>
            <a:off x="6012160" y="584104"/>
            <a:ext cx="3096344" cy="1116704"/>
          </a:xfrm>
          <a:prstGeom prst="ellipse">
            <a:avLst/>
          </a:prstGeom>
          <a:noFill/>
          <a:ln w="635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CC00CC"/>
              </a:solidFill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4013944" y="2482693"/>
            <a:ext cx="540560" cy="0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3995936" y="2480702"/>
            <a:ext cx="0" cy="2604482"/>
          </a:xfrm>
          <a:prstGeom prst="line">
            <a:avLst/>
          </a:prstGeom>
          <a:ln w="317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/>
              <p:cNvSpPr txBox="1"/>
              <p:nvPr/>
            </p:nvSpPr>
            <p:spPr>
              <a:xfrm>
                <a:off x="4710095" y="2128750"/>
                <a:ext cx="187615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4000" b="1" i="1" dirty="0">
                    <a:solidFill>
                      <a:srgbClr val="FF00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e</a:t>
                </a:r>
                <a14:m>
                  <m:oMath xmlns:m="http://schemas.openxmlformats.org/officeDocument/2006/math"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≈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𝟐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4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𝟕</m:t>
                    </m:r>
                  </m:oMath>
                </a14:m>
                <a:endParaRPr lang="fr-FR" sz="4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ZoneText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0095" y="2128750"/>
                <a:ext cx="1876155" cy="707886"/>
              </a:xfrm>
              <a:prstGeom prst="rect">
                <a:avLst/>
              </a:prstGeom>
              <a:blipFill rotWithShape="1">
                <a:blip r:embed="rId6"/>
                <a:stretch>
                  <a:fillRect l="-11726" t="-17241" b="-344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2987824" y="5169386"/>
                <a:ext cx="149483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fr-FR" sz="40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𝟎</m:t>
                      </m:r>
                      <m:r>
                        <a:rPr lang="fr-FR" sz="40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,</m:t>
                      </m:r>
                      <m:r>
                        <a:rPr lang="fr-FR" sz="40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fr-FR" sz="4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5169386"/>
                <a:ext cx="1494833" cy="7078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Flèche à angle droit 11"/>
          <p:cNvSpPr/>
          <p:nvPr/>
        </p:nvSpPr>
        <p:spPr>
          <a:xfrm rot="5400000">
            <a:off x="3167844" y="3265998"/>
            <a:ext cx="360040" cy="1008112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FF9933"/>
                </a:solidFill>
              </a:rPr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/>
              <p:cNvSpPr txBox="1"/>
              <p:nvPr/>
            </p:nvSpPr>
            <p:spPr>
              <a:xfrm>
                <a:off x="2030701" y="3067239"/>
                <a:ext cx="1626214" cy="72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b="1" i="1" smtClean="0">
                              <a:solidFill>
                                <a:srgbClr val="99663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000" b="1" i="1" smtClean="0">
                              <a:solidFill>
                                <a:srgbClr val="996633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fr-FR" sz="4000" b="1" i="1" smtClean="0">
                              <a:solidFill>
                                <a:srgbClr val="996633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fr-FR" sz="4000" b="1" i="1" smtClean="0">
                              <a:solidFill>
                                <a:srgbClr val="996633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fr-FR" sz="4000" b="1" i="1" smtClean="0">
                              <a:solidFill>
                                <a:srgbClr val="996633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fr-FR" sz="4000" b="1" i="1" smtClean="0">
                              <a:solidFill>
                                <a:srgbClr val="996633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fr-FR" sz="4000" b="1" i="1" smtClean="0">
                              <a:solidFill>
                                <a:srgbClr val="996633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fr-FR" sz="4000" b="1" dirty="0"/>
              </a:p>
            </p:txBody>
          </p:sp>
        </mc:Choice>
        <mc:Fallback xmlns="">
          <p:sp>
            <p:nvSpPr>
              <p:cNvPr id="13" name="ZoneText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0701" y="3067239"/>
                <a:ext cx="1626214" cy="72180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Flèche à angle droit 15"/>
          <p:cNvSpPr/>
          <p:nvPr/>
        </p:nvSpPr>
        <p:spPr>
          <a:xfrm rot="5400000" flipV="1">
            <a:off x="5458209" y="3337005"/>
            <a:ext cx="360040" cy="891877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/>
              <p:cNvSpPr txBox="1"/>
              <p:nvPr/>
            </p:nvSpPr>
            <p:spPr>
              <a:xfrm>
                <a:off x="5400265" y="3068960"/>
                <a:ext cx="827919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0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fr-FR" sz="4000" b="1" i="1" smtClean="0">
                              <a:solidFill>
                                <a:schemeClr val="tx2">
                                  <a:lumMod val="60000"/>
                                  <a:lumOff val="40000"/>
                                </a:schemeClr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fr-FR" sz="4000" b="1" dirty="0"/>
              </a:p>
            </p:txBody>
          </p:sp>
        </mc:Choice>
        <mc:Fallback xmlns="">
          <p:sp>
            <p:nvSpPr>
              <p:cNvPr id="17" name="ZoneText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265" y="3068960"/>
                <a:ext cx="827919" cy="70788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73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1" grpId="0"/>
      <p:bldP spid="12" grpId="0" animBg="1"/>
      <p:bldP spid="13" grpId="0"/>
      <p:bldP spid="16" grpId="0" animBg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1: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3297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00000" cy="5220000"/>
          </a:xfrm>
          <a:prstGeom prst="rect">
            <a:avLst/>
          </a:pr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2: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g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441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00000" cy="5220000"/>
          </a:xfrm>
          <a:prstGeom prst="rect">
            <a:avLst/>
          </a:pr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26558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3: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h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441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00000" cy="5220000"/>
          </a:xfrm>
          <a:prstGeom prst="rect">
            <a:avLst/>
          </a:pr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33965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72128"/>
            <a:ext cx="8229600" cy="43891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La courbe bleue représente la </a:t>
            </a:r>
            <a:b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fonction exponentielle.</a:t>
            </a:r>
          </a:p>
          <a:p>
            <a:pPr marL="0" indent="0" algn="ctr">
              <a:buNone/>
            </a:pPr>
            <a: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4 autres courbes, laquelle représente la </a:t>
            </a:r>
            <a:b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5200" dirty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fonction donnée ?</a:t>
            </a:r>
            <a:endParaRPr lang="fr-FR" sz="5200" dirty="0"/>
          </a:p>
        </p:txBody>
      </p:sp>
    </p:spTree>
    <p:extLst>
      <p:ext uri="{BB962C8B-B14F-4D97-AF65-F5344CB8AC3E}">
        <p14:creationId xmlns:p14="http://schemas.microsoft.com/office/powerpoint/2010/main" val="1950385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4: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324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1628800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875942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5: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324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1628800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126735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re 1"/>
              <p:cNvSpPr>
                <a:spLocks noGrp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</p:spPr>
            <p:txBody>
              <a:bodyPr tIns="0">
                <a:normAutofit fontScale="90000"/>
              </a:bodyPr>
              <a:lstStyle/>
              <a:p>
                <a:r>
                  <a:rPr lang="fr-FR" sz="44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Question 6:</a:t>
                </a:r>
                <a:r>
                  <a:rPr lang="fr-FR" sz="40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fr-FR" sz="53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𝟑</m:t>
                        </m:r>
                      </m:sub>
                    </m:sSub>
                    <m:d>
                      <m:d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fr-FR" sz="5300" b="1" i="1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53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fr-FR" sz="5300" b="1" i="1" smtClean="0"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sup>
                    </m:sSup>
                  </m:oMath>
                </a14:m>
                <a:br>
                  <a:rPr lang="fr-FR" sz="5300" b="1" u="sng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53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itr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539552" y="989856"/>
                <a:ext cx="8147248" cy="1143000"/>
              </a:xfrm>
              <a:blipFill rotWithShape="1">
                <a:blip r:embed="rId2"/>
                <a:stretch>
                  <a:fillRect l="-3817" t="-324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 3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1628800"/>
            <a:ext cx="9072000" cy="5220000"/>
          </a:xfrm>
          <a:prstGeom prst="rect">
            <a:avLst/>
          </a:prstGeom>
          <a:ln w="63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8383411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463</Words>
  <Application>Microsoft Office PowerPoint</Application>
  <PresentationFormat>Affichage à l'écran (4:3)</PresentationFormat>
  <Paragraphs>70</Paragraphs>
  <Slides>29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5" baseType="lpstr">
      <vt:lpstr>Calibri</vt:lpstr>
      <vt:lpstr>Cambria</vt:lpstr>
      <vt:lpstr>Cambria Math</vt:lpstr>
      <vt:lpstr>Constantia</vt:lpstr>
      <vt:lpstr>Wingdings 2</vt:lpstr>
      <vt:lpstr>Débit</vt:lpstr>
      <vt:lpstr>Fonction exponentielle Série 6</vt:lpstr>
      <vt:lpstr>Présentation PowerPoint</vt:lpstr>
      <vt:lpstr>Question 1:    f(x)=e^(-x) </vt:lpstr>
      <vt:lpstr>Question 2:    g(x)=〖-e〗^(-x) </vt:lpstr>
      <vt:lpstr>Question 3:    h(x)=〖-e〗^x </vt:lpstr>
      <vt:lpstr>Présentation PowerPoint</vt:lpstr>
      <vt:lpstr>Question 4:    f_1 (x)=e^2x </vt:lpstr>
      <vt:lpstr>Question 5:    f_2 (x)=e^5x </vt:lpstr>
      <vt:lpstr>Question 6:    f_3 (x)=e^(-2x) </vt:lpstr>
      <vt:lpstr>Question 7:    f_4 (x)=e^(-0,5x) </vt:lpstr>
      <vt:lpstr>Présentation PowerPoint</vt:lpstr>
      <vt:lpstr>Question 8:     f(x)=e^x; g(x)=e^2x; h(x)=e^4x </vt:lpstr>
      <vt:lpstr>    Question 9:     f(x)=e^(-0,5x); g(x)=e^(-1,2x); h(x)=e^(-3x) </vt:lpstr>
      <vt:lpstr>    Question 10:     f(x)=e^x; g(x)=e^(-1,2x); h(x)=e^(-2x) </vt:lpstr>
      <vt:lpstr>Correction</vt:lpstr>
      <vt:lpstr>Présentation PowerPoint</vt:lpstr>
      <vt:lpstr>Question 1:    f(x)=e^(-x) </vt:lpstr>
      <vt:lpstr>Question 2:    g(x)=〖-e〗^(-x) </vt:lpstr>
      <vt:lpstr>Question 3:    h(x)=〖-e〗^x </vt:lpstr>
      <vt:lpstr>Présentation PowerPoint</vt:lpstr>
      <vt:lpstr>Question 4:    f_1 (x)=e^2x </vt:lpstr>
      <vt:lpstr>Question 5:    f_2 (x)=e^5x </vt:lpstr>
      <vt:lpstr>Question 6:    f_3 (x)=e^(-2x) </vt:lpstr>
      <vt:lpstr>Question 7:    f_4 (x)=e^(-0,5x) </vt:lpstr>
      <vt:lpstr>Présentation PowerPoint</vt:lpstr>
      <vt:lpstr>Question 8:     f(x)=e^x; g(x)=e^2x; h(x)=e^4x </vt:lpstr>
      <vt:lpstr>    Question 9:     f(x)=e^(-0,5x); g(x)=e^(-1,2x); h(x)=e^(-3x) </vt:lpstr>
      <vt:lpstr>    Question 10:     f(x)=e^x; g(x)=e^(-1,2x); h(x)=e^(-2x)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SECOND DEGRE – Série 1 1S – 1ES/L</dc:title>
  <dc:creator>véro</dc:creator>
  <cp:lastModifiedBy>Aude SAINFORT</cp:lastModifiedBy>
  <cp:revision>202</cp:revision>
  <dcterms:created xsi:type="dcterms:W3CDTF">2017-06-06T15:31:06Z</dcterms:created>
  <dcterms:modified xsi:type="dcterms:W3CDTF">2020-10-22T17:49:10Z</dcterms:modified>
</cp:coreProperties>
</file>